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9906000" cy="6858000" type="A4"/>
  <p:notesSz cx="6735763" cy="987266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iQ6qibgGiLkD+JlYLm7jKNpspJ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9D9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F0F748-7AA5-4B90-91AD-3F4FFDBD375E}">
  <a:tblStyle styleId="{69F0F748-7AA5-4B90-91AD-3F4FFDBD375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12" autoAdjust="0"/>
  </p:normalViewPr>
  <p:slideViewPr>
    <p:cSldViewPr snapToGrid="0">
      <p:cViewPr varScale="1">
        <p:scale>
          <a:sx n="108" d="100"/>
          <a:sy n="108" d="100"/>
        </p:scale>
        <p:origin x="1446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3" y="2"/>
            <a:ext cx="2919413" cy="4940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3" y="2"/>
            <a:ext cx="2919412" cy="4940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93738" y="739775"/>
            <a:ext cx="5348287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3" y="4689316"/>
            <a:ext cx="5389563" cy="4443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3" y="9377044"/>
            <a:ext cx="2919413" cy="494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3" y="9377044"/>
            <a:ext cx="2919412" cy="494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3" y="4689316"/>
            <a:ext cx="5389563" cy="4443096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3738" y="739775"/>
            <a:ext cx="5348287" cy="3703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3894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None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None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251052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917178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EF5EF6B-39D4-4D86-A521-0AB1F327259B}"/>
              </a:ext>
            </a:extLst>
          </p:cNvPr>
          <p:cNvSpPr/>
          <p:nvPr/>
        </p:nvSpPr>
        <p:spPr>
          <a:xfrm>
            <a:off x="7605666" y="1947379"/>
            <a:ext cx="2243558" cy="4873508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Google Shape;92;p1"/>
          <p:cNvSpPr txBox="1">
            <a:spLocks noGrp="1"/>
          </p:cNvSpPr>
          <p:nvPr>
            <p:ph type="title"/>
          </p:nvPr>
        </p:nvSpPr>
        <p:spPr>
          <a:xfrm>
            <a:off x="75199" y="39553"/>
            <a:ext cx="627545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1900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事業名：</a:t>
            </a:r>
            <a:r>
              <a:rPr lang="ja-JP" altLang="ja-JP" sz="1600" dirty="0">
                <a:highlight>
                  <a:srgbClr val="FDE9D9"/>
                </a:highlight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○○○○</a:t>
            </a:r>
            <a:r>
              <a:rPr 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事業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（</a:t>
            </a:r>
            <a:r>
              <a:rPr lang="ja-JP" altLang="en-US" sz="1600" dirty="0">
                <a:highlight>
                  <a:srgbClr val="FDE9D9"/>
                </a:highlight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代表事業者名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）</a:t>
            </a:r>
            <a:r>
              <a:rPr 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</a:t>
            </a:r>
            <a:endParaRPr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7605667" y="63250"/>
            <a:ext cx="2370844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（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様式</a:t>
            </a:r>
            <a:r>
              <a:rPr lang="ja-JP" altLang="en-US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２－１　事業概要書）</a:t>
            </a:r>
            <a:endParaRPr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21" name="Google Shape;105;p1"/>
          <p:cNvSpPr txBox="1"/>
          <p:nvPr/>
        </p:nvSpPr>
        <p:spPr>
          <a:xfrm>
            <a:off x="47063" y="664341"/>
            <a:ext cx="7509220" cy="78424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1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　　　　　　　　　　　</a:t>
            </a:r>
            <a:r>
              <a:rPr lang="ja-JP" altLang="en-US" sz="8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本事業の実施背景（課題感など）を含めた取組内容について、簡潔に記載してください。</a:t>
            </a:r>
            <a:endParaRPr sz="11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19" name="Google Shape;92;p1"/>
          <p:cNvSpPr txBox="1">
            <a:spLocks/>
          </p:cNvSpPr>
          <p:nvPr/>
        </p:nvSpPr>
        <p:spPr>
          <a:xfrm>
            <a:off x="3762834" y="37113"/>
            <a:ext cx="4383639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【</a:t>
            </a:r>
            <a:r>
              <a:rPr lang="ja-JP" altLang="en-US" sz="1400" dirty="0">
                <a:highlight>
                  <a:srgbClr val="FDE9D9"/>
                </a:highlight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伏見・大原・高雄・山科・西京・京北のいずれかを記載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】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8" name="Google Shape;88;p1"/>
          <p:cNvGraphicFramePr/>
          <p:nvPr>
            <p:extLst>
              <p:ext uri="{D42A27DB-BD31-4B8C-83A1-F6EECF244321}">
                <p14:modId xmlns:p14="http://schemas.microsoft.com/office/powerpoint/2010/main" val="2902481165"/>
              </p:ext>
            </p:extLst>
          </p:nvPr>
        </p:nvGraphicFramePr>
        <p:xfrm>
          <a:off x="45720" y="1474162"/>
          <a:ext cx="7504513" cy="5353358"/>
        </p:xfrm>
        <a:graphic>
          <a:graphicData uri="http://schemas.openxmlformats.org/drawingml/2006/table">
            <a:tbl>
              <a:tblPr firstRow="1" bandRow="1">
                <a:noFill/>
                <a:tableStyleId>{69F0F748-7AA5-4B90-91AD-3F4FFDBD375E}</a:tableStyleId>
              </a:tblPr>
              <a:tblGrid>
                <a:gridCol w="1242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9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9620">
                  <a:extLst>
                    <a:ext uri="{9D8B030D-6E8A-4147-A177-3AD203B41FA5}">
                      <a16:colId xmlns:a16="http://schemas.microsoft.com/office/drawing/2014/main" val="2818345576"/>
                    </a:ext>
                  </a:extLst>
                </a:gridCol>
                <a:gridCol w="3123013">
                  <a:extLst>
                    <a:ext uri="{9D8B030D-6E8A-4147-A177-3AD203B41FA5}">
                      <a16:colId xmlns:a16="http://schemas.microsoft.com/office/drawing/2014/main" val="2140024182"/>
                    </a:ext>
                  </a:extLst>
                </a:gridCol>
              </a:tblGrid>
              <a:tr h="44589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実施体制</a:t>
                      </a:r>
                      <a:endParaRPr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代表事業者：・・・・・・・・・・・・・・・・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連携事業者：・・・・・・・・・・・・・・・・</a:t>
                      </a: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1863330"/>
                  </a:ext>
                </a:extLst>
              </a:tr>
              <a:tr h="46130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地域の課題</a:t>
                      </a:r>
                      <a:endParaRPr lang="en-US" altLang="ja-JP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448174"/>
                  </a:ext>
                </a:extLst>
              </a:tr>
              <a:tr h="35715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活用する地域</a:t>
                      </a:r>
                      <a:endParaRPr lang="en-US" altLang="ja-JP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資源</a:t>
                      </a:r>
                      <a:endParaRPr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Meiryo"/>
                        <a:buNone/>
                        <a:tabLst/>
                        <a:defRPr/>
                      </a:pPr>
                      <a:r>
                        <a:rPr kumimoji="0" lang="ja-JP" altLang="en-US" sz="11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Arial"/>
                        </a:rPr>
                        <a:t>本事業の</a:t>
                      </a:r>
                      <a:endParaRPr kumimoji="0" lang="en-US" altLang="ja-JP" sz="11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sym typeface="Arial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Meiryo"/>
                        <a:buNone/>
                        <a:tabLst/>
                        <a:defRPr/>
                      </a:pPr>
                      <a:r>
                        <a:rPr kumimoji="0" lang="ja-JP" altLang="en-US" sz="11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Arial"/>
                        </a:rPr>
                        <a:t>ターゲット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国内外、年齢層、趣向など具体的に記載してください。</a:t>
                      </a:r>
                      <a:endParaRPr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528834"/>
                  </a:ext>
                </a:extLst>
              </a:tr>
              <a:tr h="1856746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実施するツアー、体験、イベント等の内容</a:t>
                      </a:r>
                      <a:endParaRPr lang="en-US" altLang="ja-JP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684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事業実施により</a:t>
                      </a:r>
                      <a:endParaRPr lang="en-US" altLang="ja-JP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想定される効果</a:t>
                      </a:r>
                      <a:endParaRPr lang="en-US" altLang="ja-JP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及び</a:t>
                      </a:r>
                      <a:endParaRPr lang="en-US" altLang="ja-JP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持続可能な観光</a:t>
                      </a:r>
                      <a:endParaRPr lang="en-US" altLang="ja-JP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100" b="1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への</a:t>
                      </a: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寄与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事業実施による誘客効果や地域経済や自然・文化の維持発展への寄与など具体的に記載してください。</a:t>
                      </a:r>
                      <a:endParaRPr lang="en-US" altLang="ja-JP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095134"/>
                  </a:ext>
                </a:extLst>
              </a:tr>
              <a:tr h="764524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主なスケジュール</a:t>
                      </a:r>
                      <a:endParaRPr lang="en-US" altLang="ja-JP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ツアー、体験、イベント等の広報発表時期、実施時期、実施期間等を記載してください。</a:t>
                      </a:r>
                      <a:endParaRPr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428979"/>
                  </a:ext>
                </a:extLst>
              </a:tr>
            </a:tbl>
          </a:graphicData>
        </a:graphic>
      </p:graphicFrame>
      <p:sp>
        <p:nvSpPr>
          <p:cNvPr id="39" name="Google Shape;93;p1"/>
          <p:cNvSpPr txBox="1"/>
          <p:nvPr/>
        </p:nvSpPr>
        <p:spPr>
          <a:xfrm>
            <a:off x="7550233" y="1929551"/>
            <a:ext cx="2426277" cy="338514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/>
            <a:r>
              <a:rPr lang="ja-JP" altLang="ja-JP" sz="8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事業</a:t>
            </a:r>
            <a:r>
              <a:rPr lang="ja-JP" altLang="en-US" sz="8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の内容が分かる</a:t>
            </a:r>
            <a:r>
              <a:rPr lang="ja-JP" altLang="ja-JP" sz="8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イメージ図、写真等を</a:t>
            </a:r>
            <a:r>
              <a:rPr lang="ja-JP" altLang="en-US" sz="8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添付</a:t>
            </a:r>
            <a:r>
              <a:rPr lang="ja-JP" altLang="ja-JP" sz="8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してください。</a:t>
            </a:r>
            <a:endParaRPr lang="en-US" altLang="ja-JP" sz="8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40" name="Google Shape;104;p1"/>
          <p:cNvSpPr/>
          <p:nvPr/>
        </p:nvSpPr>
        <p:spPr>
          <a:xfrm>
            <a:off x="47063" y="664341"/>
            <a:ext cx="1132467" cy="2355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事業の概要</a:t>
            </a:r>
            <a:endParaRPr sz="1200" b="1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731446"/>
              </p:ext>
            </p:extLst>
          </p:nvPr>
        </p:nvGraphicFramePr>
        <p:xfrm>
          <a:off x="7595953" y="1282296"/>
          <a:ext cx="2253271" cy="586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1397">
                  <a:extLst>
                    <a:ext uri="{9D8B030D-6E8A-4147-A177-3AD203B41FA5}">
                      <a16:colId xmlns:a16="http://schemas.microsoft.com/office/drawing/2014/main" val="2809059496"/>
                    </a:ext>
                  </a:extLst>
                </a:gridCol>
                <a:gridCol w="571874">
                  <a:extLst>
                    <a:ext uri="{9D8B030D-6E8A-4147-A177-3AD203B41FA5}">
                      <a16:colId xmlns:a16="http://schemas.microsoft.com/office/drawing/2014/main" val="142445802"/>
                    </a:ext>
                  </a:extLst>
                </a:gridCol>
              </a:tblGrid>
              <a:tr h="192480">
                <a:tc>
                  <a:txBody>
                    <a:bodyPr/>
                    <a:lstStyle/>
                    <a:p>
                      <a:pPr lvl="1"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国等の助成活用予定有・無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有・無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51242"/>
                  </a:ext>
                </a:extLst>
              </a:tr>
              <a:tr h="302468"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有の場合、補助事業名を記載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algn="l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・・・・・・・・・・・・・・・・・・・事業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 altLang="en-US" sz="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3394164"/>
                  </a:ext>
                </a:extLst>
              </a:tr>
            </a:tbl>
          </a:graphicData>
        </a:graphic>
      </p:graphicFrame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F3241174-358F-4748-9FF3-45154D5A0D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487781"/>
              </p:ext>
            </p:extLst>
          </p:nvPr>
        </p:nvGraphicFramePr>
        <p:xfrm>
          <a:off x="7605666" y="687266"/>
          <a:ext cx="2253271" cy="5468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1584">
                  <a:extLst>
                    <a:ext uri="{9D8B030D-6E8A-4147-A177-3AD203B41FA5}">
                      <a16:colId xmlns:a16="http://schemas.microsoft.com/office/drawing/2014/main" val="2809059496"/>
                    </a:ext>
                  </a:extLst>
                </a:gridCol>
                <a:gridCol w="1381687">
                  <a:extLst>
                    <a:ext uri="{9D8B030D-6E8A-4147-A177-3AD203B41FA5}">
                      <a16:colId xmlns:a16="http://schemas.microsoft.com/office/drawing/2014/main" val="142445802"/>
                    </a:ext>
                  </a:extLst>
                </a:gridCol>
              </a:tblGrid>
              <a:tr h="244354">
                <a:tc>
                  <a:txBody>
                    <a:bodyPr/>
                    <a:lstStyle/>
                    <a:p>
                      <a:pPr lvl="1" algn="ctr"/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総事業費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●●●●●円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51242"/>
                  </a:ext>
                </a:extLst>
              </a:tr>
              <a:tr h="3024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助成希望額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●●●●●円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394164"/>
                  </a:ext>
                </a:extLst>
              </a:tr>
            </a:tbl>
          </a:graphicData>
        </a:graphic>
      </p:graphicFrame>
      <p:sp>
        <p:nvSpPr>
          <p:cNvPr id="20" name="Text Box 5">
            <a:extLst>
              <a:ext uri="{FF2B5EF4-FFF2-40B4-BE49-F238E27FC236}">
                <a16:creationId xmlns:a16="http://schemas.microsoft.com/office/drawing/2014/main" id="{D8D7344F-86E4-4584-AFA4-BF8D06F78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6995"/>
            <a:ext cx="9906000" cy="53623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000" tIns="72000" rIns="108000" bIns="0" anchor="ctr"/>
          <a:lstStyle>
            <a:lvl1pPr defTabSz="987425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874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87425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87425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87425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87425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87425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87425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87425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ja-JP" sz="2400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7592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1156</TotalTime>
  <Words>270</Words>
  <Application>Microsoft Office PowerPoint</Application>
  <PresentationFormat>A4 210 x 297 mm</PresentationFormat>
  <Paragraphs>32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Yu Gothic UI Semilight</vt:lpstr>
      <vt:lpstr>Meiryo</vt:lpstr>
      <vt:lpstr>Meiryo</vt:lpstr>
      <vt:lpstr>Arial</vt:lpstr>
      <vt:lpstr>Office テーマ</vt:lpstr>
      <vt:lpstr>事業名：○○○○事業（代表事業者名）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○○を活用した○○事業【○○県○○市】</dc:title>
  <dc:creator>行政情報システム室</dc:creator>
  <cp:lastModifiedBy>淑子</cp:lastModifiedBy>
  <cp:revision>73</cp:revision>
  <cp:lastPrinted>2023-02-02T10:50:37Z</cp:lastPrinted>
  <dcterms:created xsi:type="dcterms:W3CDTF">2007-11-06T12:19:33Z</dcterms:created>
  <dcterms:modified xsi:type="dcterms:W3CDTF">2023-03-27T07:46:56Z</dcterms:modified>
</cp:coreProperties>
</file>