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59\kyokanko\&#65318;_&#20107;&#26989;&#21029;&#12501;&#12457;&#12523;&#12480;\2000_&#35251;&#20809;&#25391;&#33288;\2400_&#22269;&#38555;&#35251;&#20809;\2430_&#20813;&#31246;\04_&#12450;&#12531;&#12465;&#12540;&#12488;\2019.2&#26149;&#31680;&#12539;&#20813;&#31246;&#22770;&#19978;&#12450;&#12531;&#12465;&#12540;&#12488;\&#12450;&#12531;&#12465;&#12540;&#12488;&#38598;&#35336;\&#12450;&#12531;&#12465;&#12540;&#12488;&#38598;&#35336;_&#26368;&#32066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-kuwada\Documents\&#24180;&#38291;&#20813;&#31246;&#22770;&#19978;&#38989;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ja-JP" altLang="en-US" sz="1200" b="1">
                <a:latin typeface="メイリオ" panose="020B0604030504040204" pitchFamily="50" charset="-128"/>
                <a:ea typeface="メイリオ" panose="020B0604030504040204" pitchFamily="50" charset="-128"/>
              </a:rPr>
              <a:t>全国と京都市の免税店数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1960761662537418"/>
          <c:y val="0.12415543809663107"/>
          <c:w val="0.78579749467373416"/>
          <c:h val="0.626615525316766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年間の推移!$A$3</c:f>
              <c:strCache>
                <c:ptCount val="1"/>
                <c:pt idx="0">
                  <c:v>全国(左目盛）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4766119010416318E-17"/>
                  <c:y val="8.36959347649681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D0-4076-98F1-7067C52251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年間の推移!$B$2:$L$2</c:f>
              <c:strCache>
                <c:ptCount val="6"/>
                <c:pt idx="0">
                  <c:v>2014.4</c:v>
                </c:pt>
                <c:pt idx="1">
                  <c:v>2015.4</c:v>
                </c:pt>
                <c:pt idx="2">
                  <c:v>2016.4</c:v>
                </c:pt>
                <c:pt idx="3">
                  <c:v>2017.4</c:v>
                </c:pt>
                <c:pt idx="4">
                  <c:v>2018.4</c:v>
                </c:pt>
                <c:pt idx="5">
                  <c:v>2019.4</c:v>
                </c:pt>
              </c:strCache>
            </c:strRef>
          </c:cat>
          <c:val>
            <c:numRef>
              <c:f>年間の推移!$B$3:$L$3</c:f>
              <c:numCache>
                <c:formatCode>#,##0</c:formatCode>
                <c:ptCount val="6"/>
                <c:pt idx="0">
                  <c:v>5777</c:v>
                </c:pt>
                <c:pt idx="1">
                  <c:v>18779</c:v>
                </c:pt>
                <c:pt idx="2">
                  <c:v>35202</c:v>
                </c:pt>
                <c:pt idx="3">
                  <c:v>40532</c:v>
                </c:pt>
                <c:pt idx="4">
                  <c:v>44646</c:v>
                </c:pt>
                <c:pt idx="5">
                  <c:v>50198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D0-4076-98F1-7067C52251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758106864"/>
        <c:axId val="758105552"/>
      </c:barChart>
      <c:lineChart>
        <c:grouping val="standard"/>
        <c:varyColors val="0"/>
        <c:ser>
          <c:idx val="1"/>
          <c:order val="1"/>
          <c:tx>
            <c:strRef>
              <c:f>年間の推移!$A$4</c:f>
              <c:strCache>
                <c:ptCount val="1"/>
                <c:pt idx="0">
                  <c:v>京都市内（右目盛）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年間の推移!$B$2:$L$2</c:f>
              <c:strCache>
                <c:ptCount val="6"/>
                <c:pt idx="0">
                  <c:v>2014.4</c:v>
                </c:pt>
                <c:pt idx="1">
                  <c:v>2015.4</c:v>
                </c:pt>
                <c:pt idx="2">
                  <c:v>2016.4</c:v>
                </c:pt>
                <c:pt idx="3">
                  <c:v>2017.4</c:v>
                </c:pt>
                <c:pt idx="4">
                  <c:v>2018.4</c:v>
                </c:pt>
                <c:pt idx="5">
                  <c:v>2019.4</c:v>
                </c:pt>
              </c:strCache>
            </c:strRef>
          </c:cat>
          <c:val>
            <c:numRef>
              <c:f>年間の推移!$B$4:$L$4</c:f>
              <c:numCache>
                <c:formatCode>#,##0</c:formatCode>
                <c:ptCount val="6"/>
                <c:pt idx="0">
                  <c:v>178</c:v>
                </c:pt>
                <c:pt idx="1">
                  <c:v>715</c:v>
                </c:pt>
                <c:pt idx="2">
                  <c:v>1186</c:v>
                </c:pt>
                <c:pt idx="3">
                  <c:v>1363</c:v>
                </c:pt>
                <c:pt idx="4">
                  <c:v>1485</c:v>
                </c:pt>
                <c:pt idx="5">
                  <c:v>1624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8D0-4076-98F1-7067C52251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8107848"/>
        <c:axId val="758100960"/>
      </c:lineChart>
      <c:catAx>
        <c:axId val="75810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758105552"/>
        <c:crosses val="autoZero"/>
        <c:auto val="0"/>
        <c:lblAlgn val="ctr"/>
        <c:lblOffset val="100"/>
        <c:noMultiLvlLbl val="1"/>
      </c:catAx>
      <c:valAx>
        <c:axId val="75810555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（店）</a:t>
                </a:r>
              </a:p>
            </c:rich>
          </c:tx>
          <c:layout>
            <c:manualLayout>
              <c:xMode val="edge"/>
              <c:yMode val="edge"/>
              <c:x val="1.4572857693548127E-2"/>
              <c:y val="7.0116835130897889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758106864"/>
        <c:crosses val="autoZero"/>
        <c:crossBetween val="between"/>
      </c:valAx>
      <c:valAx>
        <c:axId val="758100960"/>
        <c:scaling>
          <c:orientation val="minMax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r>
                  <a:rPr lang="ja-JP" altLang="en-US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（店）</a:t>
                </a:r>
              </a:p>
            </c:rich>
          </c:tx>
          <c:layout>
            <c:manualLayout>
              <c:xMode val="edge"/>
              <c:yMode val="edge"/>
              <c:x val="0.91666666666666652"/>
              <c:y val="1.091586663502201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defRPr>
              </a:pPr>
              <a:endParaRPr lang="ja-JP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758107848"/>
        <c:crosses val="max"/>
        <c:crossBetween val="between"/>
      </c:valAx>
      <c:catAx>
        <c:axId val="758107848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r>
                  <a:rPr lang="en-US" altLang="ja-JP" sz="80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2019</a:t>
                </a:r>
                <a:r>
                  <a:rPr lang="ja-JP" altLang="en-US" sz="80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年</a:t>
                </a:r>
                <a:r>
                  <a:rPr lang="en-US" altLang="ja-JP" sz="80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4</a:t>
                </a:r>
                <a:r>
                  <a:rPr lang="ja-JP" altLang="en-US" sz="80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月現在　国税庁のデータをもとに作成</a:t>
                </a:r>
              </a:p>
            </c:rich>
          </c:tx>
          <c:layout>
            <c:manualLayout>
              <c:xMode val="edge"/>
              <c:yMode val="edge"/>
              <c:x val="1.3675735886659284E-2"/>
              <c:y val="0.925334076114102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out"/>
        <c:minorTickMark val="none"/>
        <c:tickLblPos val="nextTo"/>
        <c:crossAx val="758100960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786170822785685"/>
          <c:y val="0.92124972330265942"/>
          <c:w val="0.50903679668815816"/>
          <c:h val="7.49490379455122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ja-JP" altLang="en-US" sz="1200" b="1" i="0" u="none" strike="noStrike" baseline="0">
                <a:effectLst/>
              </a:rPr>
              <a:t>京都市内における免税売上（</a:t>
            </a:r>
            <a:r>
              <a:rPr lang="ja-JP" altLang="ja-JP" sz="1200" b="1" i="0" u="none" strike="noStrike" baseline="0">
                <a:effectLst/>
              </a:rPr>
              <a:t>百貨店・スーパー</a:t>
            </a:r>
            <a:r>
              <a:rPr lang="ja-JP" altLang="en-US" sz="1200" b="1" i="0" u="none" strike="noStrike" baseline="0">
                <a:effectLst/>
              </a:rPr>
              <a:t>を除く）</a:t>
            </a:r>
            <a:endParaRPr lang="ja-JP" altLang="en-US" sz="12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c:rich>
      </c:tx>
      <c:layout>
        <c:manualLayout>
          <c:xMode val="edge"/>
          <c:yMode val="edge"/>
          <c:x val="0.19128996692392503"/>
          <c:y val="2.01938610662358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8.6916674711964126E-2"/>
          <c:y val="0.20106481481481481"/>
          <c:w val="0.81023030929080053"/>
          <c:h val="0.56505718035245589"/>
        </c:manualLayout>
      </c:layout>
      <c:barChart>
        <c:barDir val="col"/>
        <c:grouping val="clustered"/>
        <c:varyColors val="0"/>
        <c:ser>
          <c:idx val="0"/>
          <c:order val="0"/>
          <c:tx>
            <c:v>免税売上（左目盛）</c:v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0740094988126477"/>
                </c:manualLayout>
              </c:layout>
              <c:tx>
                <c:rich>
                  <a:bodyPr/>
                  <a:lstStyle/>
                  <a:p>
                    <a:fld id="{1CF0953D-1C84-4090-B02E-842C037A3DCA}" type="VALUE">
                      <a:rPr lang="en-US" altLang="ja-JP"/>
                      <a:pPr/>
                      <a:t>[値]</a:t>
                    </a:fld>
                    <a:r>
                      <a:rPr lang="ja-JP" altLang="en-US"/>
                      <a:t>億円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DAC-4BA5-BCE0-AC7CF09B86E0}"/>
                </c:ext>
              </c:extLst>
            </c:dLbl>
            <c:dLbl>
              <c:idx val="1"/>
              <c:layout>
                <c:manualLayout>
                  <c:x val="-2.7777777777778286E-3"/>
                  <c:y val="0.13418999708369786"/>
                </c:manualLayout>
              </c:layout>
              <c:tx>
                <c:rich>
                  <a:bodyPr/>
                  <a:lstStyle/>
                  <a:p>
                    <a:fld id="{AFD6892A-807B-4063-9256-A2792EDB5111}" type="VALUE">
                      <a:rPr lang="en-US" altLang="ja-JP"/>
                      <a:pPr/>
                      <a:t>[値]</a:t>
                    </a:fld>
                    <a:r>
                      <a:rPr lang="ja-JP" altLang="en-US"/>
                      <a:t>億円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DAC-4BA5-BCE0-AC7CF09B86E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8639522-3232-4A7C-BEAB-46659476481A}" type="VALUE">
                      <a:rPr lang="en-US" altLang="ja-JP"/>
                      <a:pPr/>
                      <a:t>[値]</a:t>
                    </a:fld>
                    <a:r>
                      <a:rPr lang="ja-JP" altLang="en-US"/>
                      <a:t>億円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DAC-4BA5-BCE0-AC7CF09B86E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B1D8A5E-2988-4BAC-8C5C-42A138688467}" type="VALUE">
                      <a:rPr lang="en-US" altLang="ja-JP"/>
                      <a:pPr/>
                      <a:t>[値]</a:t>
                    </a:fld>
                    <a:r>
                      <a:rPr lang="ja-JP" altLang="en-US"/>
                      <a:t>億円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DAC-4BA5-BCE0-AC7CF09B86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Sheet1!$A$22:$A$25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Sheet1!$B$22:$B$25</c:f>
              <c:numCache>
                <c:formatCode>General</c:formatCode>
                <c:ptCount val="4"/>
                <c:pt idx="0">
                  <c:v>10</c:v>
                </c:pt>
                <c:pt idx="1">
                  <c:v>13</c:v>
                </c:pt>
                <c:pt idx="2">
                  <c:v>15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AC-4BA5-BCE0-AC7CF09B86E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31"/>
        <c:axId val="467904680"/>
        <c:axId val="467898448"/>
      </c:barChart>
      <c:lineChart>
        <c:grouping val="standard"/>
        <c:varyColors val="0"/>
        <c:ser>
          <c:idx val="1"/>
          <c:order val="1"/>
          <c:tx>
            <c:v>1店舗当たりの売上(右目盛）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7458223972003525E-2"/>
                  <c:y val="-6.0185185185185182E-2"/>
                </c:manualLayout>
              </c:layout>
              <c:tx>
                <c:rich>
                  <a:bodyPr/>
                  <a:lstStyle/>
                  <a:p>
                    <a:fld id="{D686E833-844C-4ABB-937D-42DEFD44F91C}" type="VALUE">
                      <a:rPr lang="en-US" altLang="ja-JP"/>
                      <a:pPr/>
                      <a:t>[値]</a:t>
                    </a:fld>
                    <a:r>
                      <a:rPr lang="ja-JP" altLang="en-US"/>
                      <a:t>万円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DAC-4BA5-BCE0-AC7CF09B86E0}"/>
                </c:ext>
              </c:extLst>
            </c:dLbl>
            <c:dLbl>
              <c:idx val="1"/>
              <c:layout>
                <c:manualLayout>
                  <c:x val="-3.4680446194225771E-2"/>
                  <c:y val="-7.407407407407407E-2"/>
                </c:manualLayout>
              </c:layout>
              <c:tx>
                <c:rich>
                  <a:bodyPr/>
                  <a:lstStyle/>
                  <a:p>
                    <a:fld id="{98CB5748-BBCC-45CE-8283-B2CA1D0D9C3E}" type="VALUE">
                      <a:rPr lang="en-US" altLang="ja-JP"/>
                      <a:pPr/>
                      <a:t>[値]</a:t>
                    </a:fld>
                    <a:r>
                      <a:rPr lang="ja-JP" altLang="en-US"/>
                      <a:t>万円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DAC-4BA5-BCE0-AC7CF09B86E0}"/>
                </c:ext>
              </c:extLst>
            </c:dLbl>
            <c:dLbl>
              <c:idx val="2"/>
              <c:layout>
                <c:manualLayout>
                  <c:x val="-8.901377952755915E-2"/>
                  <c:y val="-6.4153543307086655E-2"/>
                </c:manualLayout>
              </c:layout>
              <c:tx>
                <c:rich>
                  <a:bodyPr/>
                  <a:lstStyle/>
                  <a:p>
                    <a:fld id="{AB02DB25-3B6E-4A21-9824-1E0DAF287D02}" type="VALUE">
                      <a:rPr lang="en-US" altLang="ja-JP"/>
                      <a:pPr/>
                      <a:t>[値]</a:t>
                    </a:fld>
                    <a:r>
                      <a:rPr lang="ja-JP" altLang="en-US"/>
                      <a:t>万円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DAC-4BA5-BCE0-AC7CF09B86E0}"/>
                </c:ext>
              </c:extLst>
            </c:dLbl>
            <c:dLbl>
              <c:idx val="3"/>
              <c:layout>
                <c:manualLayout>
                  <c:x val="-5.8458223972003599E-2"/>
                  <c:y val="-4.1666666666666685E-2"/>
                </c:manualLayout>
              </c:layout>
              <c:tx>
                <c:rich>
                  <a:bodyPr/>
                  <a:lstStyle/>
                  <a:p>
                    <a:fld id="{22000F73-8DD9-453C-ACF6-A4A6FA275A8F}" type="VALUE">
                      <a:rPr lang="en-US" altLang="ja-JP"/>
                      <a:pPr/>
                      <a:t>[値]</a:t>
                    </a:fld>
                    <a:r>
                      <a:rPr lang="ja-JP" altLang="en-US"/>
                      <a:t>万円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DDAC-4BA5-BCE0-AC7CF09B86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Sheet1!$A$22:$A$25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Sheet1!$D$22:$D$25</c:f>
              <c:numCache>
                <c:formatCode>#,##0_);[Red]\(#,##0\)</c:formatCode>
                <c:ptCount val="4"/>
                <c:pt idx="0">
                  <c:v>840.3</c:v>
                </c:pt>
                <c:pt idx="1">
                  <c:v>884.4</c:v>
                </c:pt>
                <c:pt idx="2">
                  <c:v>1351.4</c:v>
                </c:pt>
                <c:pt idx="3">
                  <c:v>2252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DAC-4BA5-BCE0-AC7CF09B86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83262944"/>
        <c:axId val="483263272"/>
      </c:lineChart>
      <c:catAx>
        <c:axId val="4679046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r>
                  <a:rPr lang="ja-JP" altLang="en-US" sz="900" b="1" i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（</a:t>
                </a:r>
                <a:r>
                  <a:rPr lang="en-US" altLang="ja-JP" sz="900" b="1" i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119</a:t>
                </a:r>
                <a:r>
                  <a:rPr lang="ja-JP" altLang="en-US" sz="900" b="1" i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店）　　　　　（</a:t>
                </a:r>
                <a:r>
                  <a:rPr lang="en-US" altLang="ja-JP" sz="900" b="1" i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147</a:t>
                </a:r>
                <a:r>
                  <a:rPr lang="ja-JP" altLang="en-US" sz="900" b="1" i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店）　　　　　（</a:t>
                </a:r>
                <a:r>
                  <a:rPr lang="en-US" altLang="ja-JP" sz="900" b="1" i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111</a:t>
                </a:r>
                <a:r>
                  <a:rPr lang="ja-JP" altLang="en-US" sz="900" b="1" i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店）　　　　　　（</a:t>
                </a:r>
                <a:r>
                  <a:rPr lang="en-US" altLang="ja-JP" sz="900" b="1" i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111</a:t>
                </a:r>
                <a:r>
                  <a:rPr lang="ja-JP" altLang="en-US" sz="900" b="1" i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店）　</a:t>
                </a:r>
              </a:p>
            </c:rich>
          </c:tx>
          <c:layout>
            <c:manualLayout>
              <c:xMode val="edge"/>
              <c:yMode val="edge"/>
              <c:x val="0.12208463152594447"/>
              <c:y val="0.830531808523934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467898448"/>
        <c:crosses val="autoZero"/>
        <c:auto val="1"/>
        <c:lblAlgn val="ctr"/>
        <c:lblOffset val="100"/>
        <c:noMultiLvlLbl val="0"/>
      </c:catAx>
      <c:valAx>
        <c:axId val="46789844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r>
                  <a:rPr lang="ja-JP" altLang="en-US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（億円）</a:t>
                </a:r>
              </a:p>
            </c:rich>
          </c:tx>
          <c:layout>
            <c:manualLayout>
              <c:xMode val="edge"/>
              <c:yMode val="edge"/>
              <c:x val="5.5555555555555558E-3"/>
              <c:y val="8.507780277465316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467904680"/>
        <c:crosses val="autoZero"/>
        <c:crossBetween val="between"/>
      </c:valAx>
      <c:valAx>
        <c:axId val="483263272"/>
        <c:scaling>
          <c:orientation val="minMax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r>
                  <a:rPr lang="ja-JP" altLang="en-US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（万円）</a:t>
                </a:r>
              </a:p>
            </c:rich>
          </c:tx>
          <c:layout>
            <c:manualLayout>
              <c:xMode val="edge"/>
              <c:yMode val="edge"/>
              <c:x val="0.89432027015824622"/>
              <c:y val="7.38345206849143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defRPr>
              </a:pPr>
              <a:endParaRPr lang="ja-JP"/>
            </a:p>
          </c:txPr>
        </c:title>
        <c:numFmt formatCode="#,##0_);[Red]\(#,##0\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483262944"/>
        <c:crosses val="max"/>
        <c:crossBetween val="between"/>
      </c:valAx>
      <c:catAx>
        <c:axId val="48326294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r>
                  <a:rPr lang="ja-JP" altLang="en-US" sz="8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出所：京都市観光協会　京都市内免税売上状況調査</a:t>
                </a:r>
              </a:p>
            </c:rich>
          </c:tx>
          <c:layout>
            <c:manualLayout>
              <c:xMode val="edge"/>
              <c:yMode val="edge"/>
              <c:x val="2.7202895368351866E-4"/>
              <c:y val="0.928772277227722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out"/>
        <c:minorTickMark val="none"/>
        <c:tickLblPos val="nextTo"/>
        <c:crossAx val="4832632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396757088110585"/>
          <c:y val="0.92315484048404839"/>
          <c:w val="0.59410558864456586"/>
          <c:h val="7.68450818647669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0.47299</cdr:x>
      <cdr:y>0.16357</cdr:y>
    </cdr:from>
    <cdr:to>
      <cdr:x>0.68964</cdr:x>
      <cdr:y>0.33623</cdr:y>
    </cdr:to>
    <cdr:cxnSp macro="">
      <cdr:nvCxnSpPr>
        <cdr:cNvPr id="16" name="直線矢印コネクタ 15">
          <a:extLst xmlns:a="http://schemas.openxmlformats.org/drawingml/2006/main">
            <a:ext uri="{FF2B5EF4-FFF2-40B4-BE49-F238E27FC236}">
              <a16:creationId xmlns:a16="http://schemas.microsoft.com/office/drawing/2014/main" id="{741E42F3-19E0-41FD-ACC2-5BD67CDC6A69}"/>
            </a:ext>
          </a:extLst>
        </cdr:cNvPr>
        <cdr:cNvCxnSpPr/>
      </cdr:nvCxnSpPr>
      <cdr:spPr>
        <a:xfrm xmlns:a="http://schemas.openxmlformats.org/drawingml/2006/main" flipV="1">
          <a:off x="2724150" y="514350"/>
          <a:ext cx="1247775" cy="542926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2">
              <a:lumMod val="60000"/>
              <a:lumOff val="40000"/>
            </a:schemeClr>
          </a:solidFill>
          <a:prstDash val="sys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0.18985</cdr:x>
      <cdr:y>0.18053</cdr:y>
    </cdr:from>
    <cdr:to>
      <cdr:x>0.43164</cdr:x>
      <cdr:y>0.41801</cdr:y>
    </cdr:to>
    <cdr:sp macro="" textlink="">
      <cdr:nvSpPr>
        <cdr:cNvPr id="2" name="楕円 1"/>
        <cdr:cNvSpPr/>
      </cdr:nvSpPr>
      <cdr:spPr>
        <a:xfrm xmlns:a="http://schemas.openxmlformats.org/drawingml/2006/main">
          <a:off x="1093456" y="567689"/>
          <a:ext cx="1392577" cy="746760"/>
        </a:xfrm>
        <a:prstGeom xmlns:a="http://schemas.openxmlformats.org/drawingml/2006/main" prst="ellipse">
          <a:avLst/>
        </a:prstGeom>
        <a:gradFill xmlns:a="http://schemas.openxmlformats.org/drawingml/2006/main" flip="none" rotWithShape="1">
          <a:gsLst>
            <a:gs pos="0">
              <a:srgbClr val="C00000">
                <a:tint val="66000"/>
                <a:satMod val="160000"/>
              </a:srgbClr>
            </a:gs>
            <a:gs pos="50000">
              <a:srgbClr val="C00000">
                <a:tint val="44500"/>
                <a:satMod val="160000"/>
              </a:srgbClr>
            </a:gs>
            <a:gs pos="100000">
              <a:srgbClr val="C00000">
                <a:tint val="23500"/>
                <a:satMod val="160000"/>
              </a:srgbClr>
            </a:gs>
          </a:gsLst>
          <a:lin ang="54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 rtl="0">
            <a:lnSpc>
              <a:spcPts val="1700"/>
            </a:lnSpc>
            <a:defRPr sz="1000" b="0" i="0" u="none" strike="noStrike" kern="1200" baseline="0">
              <a:solidFill>
                <a:srgbClr val="1F497D"/>
              </a:solidFill>
              <a:latin typeface="+mn-lt"/>
              <a:ea typeface="+mn-ea"/>
              <a:cs typeface="+mn-cs"/>
            </a:defRPr>
          </a:pPr>
          <a:r>
            <a:rPr lang="ja-JP" altLang="en-US" sz="10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店舗の売上は</a:t>
          </a:r>
          <a:endParaRPr lang="en-US" altLang="ja-JP" sz="100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 xmlns:a="http://schemas.openxmlformats.org/drawingml/2006/main">
          <a:pPr algn="ctr" rtl="0">
            <a:lnSpc>
              <a:spcPts val="1700"/>
            </a:lnSpc>
            <a:defRPr sz="1000" b="0" i="0" u="none" strike="noStrike" kern="1200" baseline="0">
              <a:solidFill>
                <a:srgbClr val="1F497D"/>
              </a:solidFill>
              <a:latin typeface="+mn-lt"/>
              <a:ea typeface="+mn-ea"/>
              <a:cs typeface="+mn-cs"/>
            </a:defRPr>
          </a:pPr>
          <a:r>
            <a:rPr lang="en-US" altLang="ja-JP" sz="1100" b="1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2.7</a:t>
          </a:r>
          <a:r>
            <a:rPr lang="ja-JP" altLang="en-US" sz="1100" b="1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倍</a:t>
          </a:r>
          <a:r>
            <a:rPr lang="ja-JP" altLang="en-US" sz="900" b="1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に！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93A91B-EEE1-4D32-9DF9-87637456A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4A28733-2318-411A-8FA1-482F249A2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6643F4-6CDC-48B2-A2EB-3E01E1CF9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6FF2-AED1-4A72-8150-02B4F415EB66}" type="datetimeFigureOut">
              <a:rPr kumimoji="1" lang="ja-JP" altLang="en-US" smtClean="0"/>
              <a:t>2020/1/9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8808B2-30C0-459D-96E2-D1E3923EE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110A65-2D55-4A0D-A6CF-E1402DD20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7E21-D8F0-491C-8331-140070B21C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675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475087-C337-4DE4-91A4-234B6BCDF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6689011-DE2D-4682-A650-FB827E289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D822EB-D760-4765-8C83-DB2B4C2B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6FF2-AED1-4A72-8150-02B4F415EB66}" type="datetimeFigureOut">
              <a:rPr kumimoji="1" lang="ja-JP" altLang="en-US" smtClean="0"/>
              <a:t>2020/1/9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95E364-AC52-4845-8A49-78599045A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FF1992-7DDE-44B8-9B37-B0D1FB020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7E21-D8F0-491C-8331-140070B21C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6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0DBCA1D-A20D-44D8-94FD-0F86791B5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64BFE10-4DC1-4F33-A5B3-3EC48D3E7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4C06AF-025E-43DF-B30F-8AB0ABB9D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6FF2-AED1-4A72-8150-02B4F415EB66}" type="datetimeFigureOut">
              <a:rPr kumimoji="1" lang="ja-JP" altLang="en-US" smtClean="0"/>
              <a:t>2020/1/9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8F4256-854F-4C56-97AF-383514965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04D609-276F-42F7-8FED-899F2D7BE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7E21-D8F0-491C-8331-140070B21C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395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D5D9DA-C59B-46F1-959A-D5BAD948D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35E128-E427-42BC-86E6-60946447A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035ED22-2055-47A3-9632-EE083C053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6FF2-AED1-4A72-8150-02B4F415EB66}" type="datetimeFigureOut">
              <a:rPr kumimoji="1" lang="ja-JP" altLang="en-US" smtClean="0"/>
              <a:t>2020/1/9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04C2FC-CA09-4A2E-9371-02300D8F4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263154-E7A5-4F80-9257-07AD99EF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7E21-D8F0-491C-8331-140070B21C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19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9C3B3E-FD2D-4DF9-9855-AB64F652E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71B47A7-5CB2-4C00-81BE-CA7CECE6A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50DA7E-0C84-407E-94ED-214D01E4B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6FF2-AED1-4A72-8150-02B4F415EB66}" type="datetimeFigureOut">
              <a:rPr kumimoji="1" lang="ja-JP" altLang="en-US" smtClean="0"/>
              <a:t>2020/1/9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0487B0-6A60-4C0B-A94B-7F92AA5B9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1764C2-5FD3-4F9B-899C-DD72EB0CC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7E21-D8F0-491C-8331-140070B21C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62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FCCAD8-F155-4236-BFB3-8F6B4A256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2B5942-0DF6-416A-9A17-307811C86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AE5630D-9C18-4488-B2B0-109CF6FE0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C90B959-F090-4712-9590-FBEB243A2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6FF2-AED1-4A72-8150-02B4F415EB66}" type="datetimeFigureOut">
              <a:rPr kumimoji="1" lang="ja-JP" altLang="en-US" smtClean="0"/>
              <a:t>2020/1/9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83C4ABA-3CBD-449F-B757-9EAC672F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BA50B89-D58A-4295-8BC3-9AA8CDE2E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7E21-D8F0-491C-8331-140070B21C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0935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6FBA7D-4C50-48DE-B06D-9ABCA45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240DEE0-FE71-4179-A7E9-0A9495803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D83AE54-D49F-492A-88D3-BD6406729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7D4DFEE-514B-4D04-AF02-1FD08C6751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DD867DB-6A6C-40D8-A069-A539541945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BED8B4-EADD-48A8-88D8-2914ED5BA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6FF2-AED1-4A72-8150-02B4F415EB66}" type="datetimeFigureOut">
              <a:rPr kumimoji="1" lang="ja-JP" altLang="en-US" smtClean="0"/>
              <a:t>2020/1/9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57DDCD1-9C9F-4A78-9A17-60A51D723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3EB761C-5FE5-4C31-B0D6-4F5B02ADD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7E21-D8F0-491C-8331-140070B21C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593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9F342C-BE65-41A3-9B8A-EF664439F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EF6B216-A92F-4A34-8623-A94705C2C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6FF2-AED1-4A72-8150-02B4F415EB66}" type="datetimeFigureOut">
              <a:rPr kumimoji="1" lang="ja-JP" altLang="en-US" smtClean="0"/>
              <a:t>2020/1/9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ACBB522-0462-4F2A-A84B-726F3B3A4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2A87959-EB28-4779-9EA5-F72D82972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7E21-D8F0-491C-8331-140070B21C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888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4465806-BC25-4668-B506-BD24D3BF9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6FF2-AED1-4A72-8150-02B4F415EB66}" type="datetimeFigureOut">
              <a:rPr kumimoji="1" lang="ja-JP" altLang="en-US" smtClean="0"/>
              <a:t>2020/1/9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6C5E145-55AB-451C-A33F-817570864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A7E54E-14B4-4632-87B5-EE289554F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7E21-D8F0-491C-8331-140070B21C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31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B69F51-3FB0-4C20-A89A-07D4B4D32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F4E701-1DC8-4D88-AFF6-B0FEA3DBF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D739A44-8D5D-45E3-98EE-7D6570357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36D7A27-1640-4D74-9747-23289BDFF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6FF2-AED1-4A72-8150-02B4F415EB66}" type="datetimeFigureOut">
              <a:rPr kumimoji="1" lang="ja-JP" altLang="en-US" smtClean="0"/>
              <a:t>2020/1/9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8FF0F34-8C98-4DF5-A025-1B042AEC0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54480EA-09DB-409D-9A4B-7395E1E5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7E21-D8F0-491C-8331-140070B21C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8649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6B567C-13C6-40B1-B9C9-C7111C20A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2B531F0-A9C5-442A-A8BD-98914A3ED0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AD9E3FA-32E0-49BA-B8C6-4A7126A6D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E1F9797-B8AF-4CE7-B988-F569B349D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6FF2-AED1-4A72-8150-02B4F415EB66}" type="datetimeFigureOut">
              <a:rPr kumimoji="1" lang="ja-JP" altLang="en-US" smtClean="0"/>
              <a:t>2020/1/9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C9F93CD-D342-465E-98EE-5F2DA2E1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C99475E-3FA9-4D1E-B168-0E6C2F84C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7E21-D8F0-491C-8331-140070B21C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672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FC3CC9B-EA16-44E9-83B5-7A7B9BEDB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0547887-0BA6-4075-A9F8-D6B803F97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C4AD8F8-42DF-4673-AD6F-3A24935E1D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6FF2-AED1-4A72-8150-02B4F415EB66}" type="datetimeFigureOut">
              <a:rPr kumimoji="1" lang="ja-JP" altLang="en-US" smtClean="0"/>
              <a:t>2020/1/9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19400A-9F7A-4485-8A68-FF87C1EE1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95C5EF-C180-42DC-97DE-BAD927DEE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27E21-D8F0-491C-8331-140070B21C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56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7AFCF8E-7F09-40EF-9253-C264F3C63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111" y="1828799"/>
            <a:ext cx="5136000" cy="3852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64B5DD2-8DCF-43FC-9682-248C3DB2B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9" y="1828799"/>
            <a:ext cx="5184000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80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「免税 電子化　パスポート」の画像検索結果">
            <a:extLst>
              <a:ext uri="{FF2B5EF4-FFF2-40B4-BE49-F238E27FC236}">
                <a16:creationId xmlns:a16="http://schemas.microsoft.com/office/drawing/2014/main" id="{E2B07FAE-92E2-43D1-8F5C-8E6AF9EB70A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05" y="821285"/>
            <a:ext cx="3578077" cy="3993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214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B1387CC-B987-4BF7-8639-CA7F4DEED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965" y="741776"/>
            <a:ext cx="8578270" cy="573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4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F407771-EF15-4E78-B77E-10090B46A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490" y="309071"/>
            <a:ext cx="4437448" cy="623985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8ABF6D8-EB5B-4CC2-9CCF-A211FAD74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518" y="309072"/>
            <a:ext cx="4412610" cy="623985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02426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CCD2201-71A7-4EFF-B7BF-AB8155CBB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52" y="1490835"/>
            <a:ext cx="5266229" cy="368517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AE4E48D-5CCD-4B56-99A0-EB22284CF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5" y="1490836"/>
            <a:ext cx="5086656" cy="358450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85717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3D627B0-D64C-4ECB-9FD3-C149EE4C07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" r="9577"/>
          <a:stretch/>
        </p:blipFill>
        <p:spPr>
          <a:xfrm>
            <a:off x="1686187" y="567000"/>
            <a:ext cx="8523215" cy="57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81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BB5DF27-F025-4F8B-96DE-3E9E32E4A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732" y="299608"/>
            <a:ext cx="4905375" cy="601027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5123150-4148-42C4-89D7-6E1093691CE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2" y="1475430"/>
            <a:ext cx="5411207" cy="36586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9C32806-37B5-407F-8D93-79D5FC471B31}"/>
              </a:ext>
            </a:extLst>
          </p:cNvPr>
          <p:cNvSpPr txBox="1"/>
          <p:nvPr/>
        </p:nvSpPr>
        <p:spPr>
          <a:xfrm>
            <a:off x="6218732" y="6309883"/>
            <a:ext cx="4309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/>
              <a:t>2015</a:t>
            </a:r>
            <a:r>
              <a:rPr lang="ja-JP" altLang="ja-JP" sz="1100" dirty="0"/>
              <a:t>年</a:t>
            </a:r>
            <a:r>
              <a:rPr lang="en-US" altLang="ja-JP" sz="1100" dirty="0"/>
              <a:t>10</a:t>
            </a:r>
            <a:r>
              <a:rPr lang="ja-JP" altLang="ja-JP" sz="1100" dirty="0"/>
              <a:t>月</a:t>
            </a:r>
            <a:r>
              <a:rPr lang="en-US" altLang="ja-JP" sz="1100" dirty="0"/>
              <a:t>21</a:t>
            </a:r>
            <a:r>
              <a:rPr lang="ja-JP" altLang="ja-JP" sz="1100" dirty="0"/>
              <a:t>日　京都新聞掲載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017756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418D16B3-E54F-4638-88D8-FC51A599FB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7657622"/>
              </p:ext>
            </p:extLst>
          </p:nvPr>
        </p:nvGraphicFramePr>
        <p:xfrm>
          <a:off x="3171040" y="1359017"/>
          <a:ext cx="5606248" cy="3651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0953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6ECC0BF-8968-4504-8A64-2661EE96F1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" t="857" r="1673" b="843"/>
          <a:stretch/>
        </p:blipFill>
        <p:spPr>
          <a:xfrm>
            <a:off x="436226" y="390219"/>
            <a:ext cx="3602427" cy="508779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B80840B-4E70-44E2-A0E6-B482DB7F98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4" t="637" r="845" b="537"/>
          <a:stretch/>
        </p:blipFill>
        <p:spPr>
          <a:xfrm>
            <a:off x="4139554" y="390219"/>
            <a:ext cx="3720929" cy="523879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807D497-C9CB-4616-88FC-0FB446B89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844" y="365052"/>
            <a:ext cx="3720930" cy="52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21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id="{F5783E8B-E8D6-441A-9FD2-7A15CE58DD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0711752"/>
              </p:ext>
            </p:extLst>
          </p:nvPr>
        </p:nvGraphicFramePr>
        <p:xfrm>
          <a:off x="2486433" y="1227565"/>
          <a:ext cx="6120672" cy="36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0748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110</Words>
  <Application>Microsoft Office PowerPoint</Application>
  <PresentationFormat>ワイド画面</PresentationFormat>
  <Paragraphs>21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f-kuwada</dc:creator>
  <cp:lastModifiedBy>f-kuwada</cp:lastModifiedBy>
  <cp:revision>6</cp:revision>
  <dcterms:created xsi:type="dcterms:W3CDTF">2020-01-09T06:49:15Z</dcterms:created>
  <dcterms:modified xsi:type="dcterms:W3CDTF">2020-01-09T07:39:05Z</dcterms:modified>
</cp:coreProperties>
</file>